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8" r:id="rId2"/>
    <p:sldId id="275" r:id="rId3"/>
    <p:sldId id="260" r:id="rId4"/>
    <p:sldId id="26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000000"/>
    <a:srgbClr val="74B94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0"/>
    <p:restoredTop sz="96234"/>
  </p:normalViewPr>
  <p:slideViewPr>
    <p:cSldViewPr snapToGrid="0">
      <p:cViewPr>
        <p:scale>
          <a:sx n="121" d="100"/>
          <a:sy n="121" d="100"/>
        </p:scale>
        <p:origin x="-4088" y="-32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26.08.24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August 26,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80B73-44BE-52B0-B527-EA5B97234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3735610" cy="5916706"/>
          </a:xfrm>
        </p:spPr>
        <p:txBody>
          <a:bodyPr/>
          <a:lstStyle/>
          <a:p>
            <a:r>
              <a:rPr lang="en-DE" dirty="0"/>
              <a:t>Center position z</a:t>
            </a:r>
            <a:br>
              <a:rPr lang="en-DE" dirty="0"/>
            </a:br>
            <a:r>
              <a:rPr lang="en-DE" dirty="0"/>
              <a:t>- different bundle energy cuts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0669B-14FD-D208-4B8A-9E3230432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5E555D-59DD-3A6B-37A8-23905F3B4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9E184C-2578-ACD9-1591-E88AC669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90" y="576169"/>
            <a:ext cx="7772400" cy="1519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F5FC0A-C81F-8C95-20C8-70C781A4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090" y="2160844"/>
            <a:ext cx="7772400" cy="1519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61230-43C7-0EAC-30AF-D63DC2232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090" y="3735074"/>
            <a:ext cx="7772400" cy="1519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8CC5C3-18EE-24A3-B087-0A72515C0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090" y="5277932"/>
            <a:ext cx="7772400" cy="15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88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4171AD7-4F9C-3EFE-7AA1-1F0922B9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1E2FF-AE8F-A5E6-0E1C-C310C0307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58534-846D-AF5E-744F-A59BCDC84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6635B-39F4-A213-FEFB-A8173C5FF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785AAF-D682-0EF2-3485-6D511AC0F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Entry position z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C9F94-B2B5-9533-4ECC-09E7E9514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3E625-DF5F-7E3A-CA6D-B16FEA69D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945CF-1308-60BE-2CCF-E10CC93D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67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444F029-C20B-CD13-F937-374AD2C0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A494C-1363-3853-5923-D45CD8F6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46B78B-4A66-DC2D-3016-C9D343F84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F69985-1812-D85D-10DA-2A789A7C5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34E8AA-1632-AA82-6900-45AA7F5DC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Center position z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5E089-C751-3D1C-0923-5CA59A445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5761E-1C97-10EA-1CC9-01B6C0380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DE9E7B-246E-8E28-5EAC-62E37CE5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532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578D-F801-8BF8-52B9-5589ACC5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5" y="3057842"/>
            <a:ext cx="11508010" cy="742315"/>
          </a:xfrm>
        </p:spPr>
        <p:txBody>
          <a:bodyPr/>
          <a:lstStyle/>
          <a:p>
            <a:r>
              <a:rPr lang="en-DE" dirty="0"/>
              <a:t>Level 5: quality cuts to improve data-mc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669C0-C949-3D7C-25C9-17B44388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E1ECA-FC79-948F-84F9-482E87D1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3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6C5812-EBD2-9E39-F0FE-8CBEB133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133690" cy="1454051"/>
          </a:xfrm>
        </p:spPr>
        <p:txBody>
          <a:bodyPr>
            <a:normAutofit/>
          </a:bodyPr>
          <a:lstStyle/>
          <a:p>
            <a:r>
              <a:rPr lang="en-DE" sz="3600" dirty="0">
                <a:solidFill>
                  <a:schemeClr val="tx2"/>
                </a:solidFill>
              </a:rPr>
              <a:t>Entry position 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0532A-DBE5-F204-0621-C95E2E056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133360" cy="3639289"/>
          </a:xfrm>
        </p:spPr>
        <p:txBody>
          <a:bodyPr anchor="ctr">
            <a:normAutofit/>
          </a:bodyPr>
          <a:lstStyle/>
          <a:p>
            <a:endParaRPr lang="en-DE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9704F8-B4E8-4647-FD76-9AC824742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950" y="1078593"/>
            <a:ext cx="3110647" cy="2325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1FC0A-08E6-6F32-C55F-4D4F4AD84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131" y="1086371"/>
            <a:ext cx="3110647" cy="2317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1DE6A-8333-BEEA-3754-BD65D017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49" y="3488375"/>
            <a:ext cx="3110647" cy="2317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DE2C5-A524-4FBC-0C08-D1AC72CA4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129" y="3488376"/>
            <a:ext cx="3110647" cy="23174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6472D-6646-1E02-1DAF-C3AFEF1CAC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FC476-5450-071E-0569-EF5EC447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1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F99093-FB6D-43E0-AA45-FA744653E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8B83EF-4FB2-4C16-B94A-73A8FBCD1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E4779-ABAB-448C-B806-A60E8F83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4E8940-EE47-4A50-B7D3-F4BF68524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BA40340-BD4D-49C0-8BC6-61AF7391F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79A4281-F939-4206-9B6F-8DDD2FDAA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8774401-76BE-487C-8645-DC90C833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4E10F1-6850-30E1-4E8F-E6018983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133690" cy="1454051"/>
          </a:xfrm>
        </p:spPr>
        <p:txBody>
          <a:bodyPr>
            <a:normAutofit/>
          </a:bodyPr>
          <a:lstStyle/>
          <a:p>
            <a:r>
              <a:rPr lang="en-DE" sz="3600" dirty="0">
                <a:solidFill>
                  <a:schemeClr val="tx2"/>
                </a:solidFill>
              </a:rPr>
              <a:t>Center position 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CDAC-943E-9AA7-AC88-9166C0EFC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133360" cy="3639289"/>
          </a:xfrm>
        </p:spPr>
        <p:txBody>
          <a:bodyPr anchor="ctr">
            <a:normAutofit/>
          </a:bodyPr>
          <a:lstStyle/>
          <a:p>
            <a:endParaRPr lang="en-DE" sz="180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C2183-358E-1850-F5F2-111B5DA0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950" y="1078593"/>
            <a:ext cx="3110647" cy="2325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4B7AC-7573-63CF-4297-201E41AF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131" y="1086371"/>
            <a:ext cx="3110647" cy="2317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60922F-B912-B1E3-5FFF-783A41474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49" y="3488375"/>
            <a:ext cx="3110647" cy="2317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ECA94A-7E8F-30B3-80F2-EA73564CA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129" y="3488376"/>
            <a:ext cx="3110647" cy="231743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F7279-DCF7-DF06-C897-D313BDA02D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32754-0964-A4D2-836E-DC02E5083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F1FC-6C32-D5FA-DE0F-E5F950AA2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z – different cos(zenith)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7D2AD-2710-D42E-A025-997BEDF81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07A6B-87F1-891E-D283-BE073AF82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7CA4F-320B-0599-A33B-613E2FCD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0F24C-583B-1F8B-82AE-E2B3FFE0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8212"/>
            <a:ext cx="5894758" cy="1928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613E93-9818-DD87-4786-B422A95F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7757"/>
            <a:ext cx="5894757" cy="1928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B345B-70D8-A324-E88E-73D1ACC15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731" y="3075948"/>
            <a:ext cx="5894757" cy="1928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FCD879-EDED-31FE-05F9-CBD363311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732" y="4929809"/>
            <a:ext cx="5894757" cy="19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06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DDCF-F212-036A-324A-EDE55DAD2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Center position z – different cos(zenith)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D21B-EC4A-6E51-0450-B553533C2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5CA47-0CDF-54B5-3F3E-CD9EA3770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E5DB3-B313-782A-14C3-FDACF7D52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08296-0E1F-EBA3-C241-C0FA369D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45" y="3896091"/>
            <a:ext cx="5787489" cy="1893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60A5E-3062-9620-B66D-5CFD083B5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12" y="876257"/>
            <a:ext cx="5789913" cy="1893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15AA95-3D5D-C93A-A708-69F45595C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512" y="2949540"/>
            <a:ext cx="5787488" cy="18931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4B95B-5988-6E20-D4BC-A51B7996E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922" y="4842643"/>
            <a:ext cx="5787488" cy="18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06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DAE35CF-744C-81EE-20B7-1D2142BD1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316" y="529486"/>
            <a:ext cx="5130003" cy="1000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67B0E-FA0E-CA3B-5064-96B4271DA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81" y="2099611"/>
            <a:ext cx="5188336" cy="1011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A3E447-4F2E-9CC0-DAD1-1F0376226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275" y="3681111"/>
            <a:ext cx="5188336" cy="101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0B9E61-1656-3E54-1E87-B4E4ED228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181" y="5262397"/>
            <a:ext cx="5188333" cy="10117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39E8FC-AFF4-90BF-EB6C-7E2654CB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Entry position z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different bundle energy cuts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F2B5D-0DD0-91FD-C38A-74A5895E2F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781AA-41F3-31B9-B5E7-D8C2238E2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0DAE7-B5B1-A44A-1FAA-8389808A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822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662900F-8BB6-5716-5BC4-805A1FC16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57" y="489908"/>
            <a:ext cx="5736024" cy="1118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E83C86-16FA-7D81-D96E-F75542D9C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863" y="2085510"/>
            <a:ext cx="5736024" cy="1118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1F311B-0887-A9E1-CC4C-77B7866A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273" y="3681111"/>
            <a:ext cx="5662609" cy="110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EC6EA-29D6-874B-A2F0-67123C918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182" y="5262397"/>
            <a:ext cx="5736028" cy="111852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FFF1DA-177D-436F-004D-BAB3F4E5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Center position z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different bundle energy cuts at surface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AECF8-658B-C1E2-D9F1-283C9908B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93CE6-89E8-6E38-D7AB-E6676EDB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19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91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BF56-4F7B-0F4A-5DE5-E896859C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Definition z-position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1FBF1-95ED-F93A-0505-790F493F5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DE" dirty="0"/>
              <a:t>Center:</a:t>
            </a:r>
          </a:p>
          <a:p>
            <a:pPr>
              <a:buFontTx/>
              <a:buChar char="-"/>
            </a:pPr>
            <a:r>
              <a:rPr lang="en-DE" dirty="0"/>
              <a:t>z vertex of closest approach point of muon track to detector center point (0, 0, 0,)</a:t>
            </a:r>
          </a:p>
          <a:p>
            <a:pPr>
              <a:buFontTx/>
              <a:buChar char="-"/>
            </a:pPr>
            <a:endParaRPr lang="en-DE" dirty="0"/>
          </a:p>
          <a:p>
            <a:pPr marL="0" indent="0">
              <a:buNone/>
            </a:pPr>
            <a:r>
              <a:rPr lang="en-DE" dirty="0"/>
              <a:t>Entry:</a:t>
            </a:r>
          </a:p>
          <a:p>
            <a:pPr marL="0" indent="0">
              <a:buNone/>
            </a:pPr>
            <a:r>
              <a:rPr lang="en-DE" dirty="0"/>
              <a:t>- z vertex of intersection of muon track with convex hull around in-ice detector array extended by 200m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67BC-DAE1-5E15-2F35-A99ACC6C8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52811-A61D-3EF8-FE8D-05488AF3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27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7158536-F73A-8358-201B-F158FFA8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46B967-797D-F24C-CFF1-B8A065D2C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27BEE-653C-5B9F-6B40-D26EA98C0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A42CD9-F8E5-64EF-0EFF-B9473E0E6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41C366-7534-A9B8-1B92-1084C0A3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Entry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DB0D0-9D84-0C46-9055-67DA0F9AD7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5556D-FD52-CDDC-0396-222F6E0A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CFCBE-0E85-66E0-2FBB-9F8CE907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20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786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5EA5AD6-9C87-6E4E-5110-B096444AA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7159E-480B-773D-C629-278BA4BF2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67F35C-6880-4AD3-94F2-DCD2990A8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82697C-FAD8-3C15-3757-690A9B90C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852DC8-43D8-4685-A837-879FC0F9B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Center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8FF0E-4777-B3B0-0DAE-4DEF2716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563B6-D951-155D-4F2A-F79430997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55D925-CBA1-2784-55F2-BF5D4A81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21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61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38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C7C0B45-BF8D-90E6-6D6C-603819DF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0E43C-276E-CDFA-4747-BDA17E4A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471A11-907D-85E7-08FD-536E4EA24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F0D0B-6ADF-F604-E119-F614D3FFC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7FB9F5-4FB3-2665-7A42-35C0CF382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Entry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azimuth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D1072-BC2C-994C-3069-C64444E6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23A03-2B1E-41EC-D82B-E7E5041A7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297F3-4DEA-011F-2E56-12962B70A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22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50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F94709E-18E2-EA5D-2556-0BDD7A5D2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79938A-DFC3-7D19-D065-01118478F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5DD9F-8516-3C44-3AB1-1EF0D8FB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D0D01-6F02-05FA-05EF-8FD160AEC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4C4B84-364B-21D7-D846-76B41D35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Center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azimuth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04643-F985-D1EA-6D7D-F6B6E614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01AEA-F749-4903-3DB9-5C117B5CA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896DC-CCF9-AF09-DC67-50F2485DA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23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254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D4ADC35-4433-0EA8-9F16-0D29D1E3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D4DE3-7746-C2FE-D554-0E4F5D4E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45BA1-010F-C2D8-B09E-ADEECCD39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99B0C4-5005-C867-3B8F-501DDCC55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A37049-28A9-7DCA-6E6F-9E84A277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Entry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bundle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7ACDE-D7CD-7D71-FFAC-37E89426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0250F-A6B6-BC1D-F167-4D6DCF3CD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7BF5-23BD-F026-FC2D-D653560A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24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811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4C40853-7B2D-6591-271F-25813DB66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231653-DA97-4F5C-C583-93D535600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5279F5-2DBE-A782-9D7B-D055704C4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1C646-6D49-DA56-DF3A-CD37DCA02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16EEE7-1022-AA64-FF8B-17543BDE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Center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bundle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62D3B-30BC-3952-5B14-FB37372A85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7714E-EE31-9299-A3DA-1C01C50E9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D681D-592E-4AAA-401D-826A1531E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25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168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9AE171D-7797-9672-6D85-0C0CF26BC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3CA8C-85F2-03BF-B8F2-3CFD1FA0B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A43DEA-BE7C-FF15-3944-8E8EEA4E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2F306-EEC2-A2B3-4384-02CF7AEF9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3BE6EA-E6CF-D5C3-1A86-50DABE25E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Entry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bundle energy at surface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19C49-EF18-5569-A0FD-9E89C18E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64746-8649-4AAF-9591-E464ECFD3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5FFE6-9E57-964C-B66F-E847520D2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26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61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1617FD9-F266-47F5-022E-11F32F079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F3E23-B295-5FCE-7A4D-00C213D3E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D69DE-EE70-528B-4DB3-2BDEE4E3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8CCB82-422F-0FFD-B5D6-014B45D8E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726FE0-351A-A1FB-980B-3381EC99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Center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bundle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843C-3A03-4F2F-0252-9BAEF0CA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E1E31-9F9E-2B51-15F8-524C33B19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3C4FF-A35F-CBBD-7152-7B310E9A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27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75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221408C-2FC6-5F42-2D09-A417497FE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2168B5-12BC-4E60-0E7A-19508099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3F1E09-EECD-5108-E63D-126B5707D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E9683-8E12-3131-8472-C21EB70E4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90AFDC-67A3-4D6B-5EFA-AABAB456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Entry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leading muon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A6230-8D0E-4756-D02E-A49E596396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5BCD-40A4-FA1A-3588-989B98213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16322-85D7-1CEA-A63C-2F1D6CBC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28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36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F12AC7-0531-A32A-277A-75FA31CB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E80A42-822F-A090-B25F-06E643FEA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F91328-526C-268C-4D96-1B5892C4C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7284C1-B2BD-E527-04D5-E37CBE22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4C9DD0-3BFB-2C05-3E4E-1D40EE009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Center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leading muon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023BC-4817-40CC-D2AA-2FD76B77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2816C-E49F-D8A3-24C3-B962CADB3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BDBC1-0EE5-41D1-FCC4-844EF463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29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57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A6905-F977-F0E1-C4E4-07F67077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Neutrino: z-vertex</a:t>
            </a:r>
          </a:p>
        </p:txBody>
      </p:sp>
      <p:pic>
        <p:nvPicPr>
          <p:cNvPr id="7" name="Content Placeholder 6" descr="A graph of a graph of a number of plants&#10;&#10;Description automatically generated with medium confidence">
            <a:extLst>
              <a:ext uri="{FF2B5EF4-FFF2-40B4-BE49-F238E27FC236}">
                <a16:creationId xmlns:a16="http://schemas.microsoft.com/office/drawing/2014/main" id="{ADEF0DB6-B6D1-E0A3-1EDE-8CBFB43E9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7652" y="1016635"/>
            <a:ext cx="7054317" cy="45697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557A7-B9C7-0D9A-82B7-B6AF6FBC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F32B9F-0CCA-CCA6-10CF-8D175D02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3FA74A-7159-7FB8-DBCB-7AD65B9BF724}"/>
              </a:ext>
            </a:extLst>
          </p:cNvPr>
          <p:cNvSpPr txBox="1"/>
          <p:nvPr/>
        </p:nvSpPr>
        <p:spPr>
          <a:xfrm>
            <a:off x="410767" y="1560175"/>
            <a:ext cx="3844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Dissertation Mirco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Same shape mismatch for neutrinos</a:t>
            </a:r>
            <a:br>
              <a:rPr lang="en-DE" dirty="0"/>
            </a:br>
            <a:r>
              <a:rPr lang="en-DE" dirty="0"/>
              <a:t>as for muons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17262-D4CA-364E-7212-3DCEF693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2683454"/>
            <a:ext cx="4522787" cy="3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06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47B9097-6D76-4934-19D1-11066758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CC5457-ED63-BBD7-597D-6943067B7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9FE30E-9D3D-4DAC-BFE9-AAFAA4C72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5EE09-5627-6C87-C3E8-B8C9B9FB7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45679E-6778-6568-87F0-3B70F22D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Entry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leading muon energy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952E5-4C65-EB6E-61F0-48758A7A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40A77-B773-30A8-4985-BEBE06600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A4D87-4670-D82F-B49F-CE1B49A3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30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41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EE24CBB-425D-0F38-2AD4-7180BB300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04141-B3AF-3C39-D9FB-5480830BC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9CD351-F3F9-4796-36A6-E5FC03BAF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F7A39-A4DA-F6FB-4BE1-EBCF6C5AF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A1F49D-DD95-5274-A49C-A59C121F2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Center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leading muon energy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C53A7-E087-38BB-8E0C-55C2D2EE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40377-8D2B-0783-D881-AFF9133EE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80F36-F425-E1AC-5E0F-8D3C1BE5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31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89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E7C15EB-55C3-C3A0-C7B4-47088727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036EE-65AC-CB35-0C01-0A91A8B8B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CA884-DE89-9C5B-22F0-A92D6D809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3EEA4-C6A0-15FE-CCC5-DF6B0E13E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BDBB051-8AFF-68AC-3457-4A8D88FD5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Entry position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track length in detector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7CFCC-C2D7-FFD3-0AF5-22F4EFDC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4A0FB-2FEC-0B92-86AA-803C09814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r>
              <a:rPr lang="en-GB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6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extention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400</a:t>
            </a:r>
            <a:endParaRPr lang="en-GB" sz="16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GB" sz="16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extention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6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extention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GB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DE" sz="1800" dirty="0">
                <a:solidFill>
                  <a:schemeClr val="bg1"/>
                </a:solidFill>
                <a:sym typeface="Wingdings" pitchFamily="2" charset="2"/>
              </a:rPr>
              <a:t> 1980m </a:t>
            </a:r>
            <a:endParaRPr lang="en-DE" sz="1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09964-2131-3B11-CB39-602871F0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32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057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17F119C-8F2D-C46B-D4A3-15F96D6B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8A4C5-B7F4-7227-1230-0FAB4687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9C94A2-C335-FDCF-579B-791241D7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2CAFE-0797-C341-349E-9FBB6B7A7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980162-CE08-EC5B-61F0-47BF75301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Center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track length in detector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62349-CDB1-090F-0ABD-45F3CDB7D2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AAB35-5EBB-DC6C-874A-56FD09DD9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r>
              <a:rPr lang="en-GB" sz="1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500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endParaRPr lang="en-GB" sz="1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8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extention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400</a:t>
            </a:r>
            <a:endParaRPr lang="en-GB" sz="18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8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np</a:t>
            </a:r>
            <a:r>
              <a:rPr lang="en-GB" sz="18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8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sqrt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((</a:t>
            </a:r>
            <a:r>
              <a:rPr lang="en-GB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extention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GB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1000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8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extention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GB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GB" sz="18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GB" sz="18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-DE" sz="2000" dirty="0">
                <a:solidFill>
                  <a:schemeClr val="bg1"/>
                </a:solidFill>
                <a:sym typeface="Wingdings" pitchFamily="2" charset="2"/>
              </a:rPr>
              <a:t> 1980m </a:t>
            </a:r>
            <a:endParaRPr lang="en-DE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DE" sz="1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DBA20-C076-C83A-C039-24495C03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33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56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CC78BF2-6F81-2E3E-7F55-89C11B52F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6F70D-2A7A-08F3-B0A1-D2587778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AF8269-DBFC-5AB9-716D-9E6533F2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72EA5-5A47-8CBE-5F00-1AB1C87BD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BEF537-3609-4588-7E38-0FB9D384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Entry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total track length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AEC0E-5BCE-903D-D4F8-581CB62558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B2471-0E37-B8EC-903E-E3D1C7BB4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E0A14-9A9F-69B1-9F28-DEDAF051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34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96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FDDE486D-EC09-4733-AE74-2A4C40543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78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EE1D2D-BC0B-46D1-9F03-BBE8CD24B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6064235" cy="6858000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06DE9A07-2825-4373-B4B2-F947E3EA7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B3BEAE80-CFF3-48F6-BAB1-BC8398EE7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1C59C78-B859-C5FD-E06D-DD8B00BA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477169"/>
            <a:ext cx="3986315" cy="1146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D824B-594A-E354-7C41-F3277225D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058455"/>
            <a:ext cx="3986315" cy="1146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D60A2B-8151-0E0B-5AD6-9C2E843A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97" y="3639742"/>
            <a:ext cx="3986315" cy="1146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3CB8A3-605C-6AED-41AE-905B83B00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500" y="5221027"/>
            <a:ext cx="3986315" cy="11460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676B60F-98A6-4A65-98EA-6E1CEB649D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0389BEA-7799-4423-A728-AE2BF8E96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398201-1204-4724-A20A-4F169B177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D91B5A2-B236-4592-8C80-71260263D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630FACA-D2FD-4E26-80A1-360C0CA13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0661DB5-ADF3-403D-82B2-271AB761B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946864B-CC35-4F10-8C0F-FBA8EA88E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289C2F-6737-4F4A-AA7B-99532294B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D5F750-1C74-DE0E-AA88-CBC7586E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562787" cy="2865125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bg1"/>
                </a:solidFill>
              </a:rPr>
              <a:t>2D Center position </a:t>
            </a:r>
            <a:br>
              <a:rPr lang="en-DE" sz="4800" dirty="0">
                <a:solidFill>
                  <a:schemeClr val="bg1"/>
                </a:solidFill>
              </a:rPr>
            </a:br>
            <a:r>
              <a:rPr lang="en-DE" sz="4800" dirty="0">
                <a:solidFill>
                  <a:schemeClr val="bg1"/>
                </a:solidFill>
              </a:rPr>
              <a:t>- total track length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B427C-A87B-EF08-2B2E-A29423C22C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35056" y="987552"/>
            <a:ext cx="2286000" cy="64008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de-DE" sz="1000">
                <a:solidFill>
                  <a:schemeClr val="tx2"/>
                </a:solidFill>
              </a:rPr>
              <a:t>pascal.gutjahr@tu-dortmund.de</a:t>
            </a:r>
            <a:endParaRPr lang="en-US" sz="10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DAEA2-FA59-5E24-8E50-3C8372B63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endParaRPr lang="en-DE" sz="180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AE67A8-23D4-7A7E-C301-429903EA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8872" y="6217920"/>
            <a:ext cx="640080" cy="64008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z="1600">
                <a:solidFill>
                  <a:schemeClr val="tx2"/>
                </a:solidFill>
              </a:rPr>
              <a:pPr algn="ctr">
                <a:spcAft>
                  <a:spcPts val="600"/>
                </a:spcAft>
              </a:pPr>
              <a:t>35</a:t>
            </a:fld>
            <a:endParaRPr 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19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6578D-F801-8BF8-52B9-5589ACC50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95" y="3057842"/>
            <a:ext cx="11508010" cy="742315"/>
          </a:xfrm>
        </p:spPr>
        <p:txBody>
          <a:bodyPr/>
          <a:lstStyle/>
          <a:p>
            <a:r>
              <a:rPr lang="en-DE" dirty="0"/>
              <a:t>Level 4: muon filter and 500 TeV bundle energy at surface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669C0-C949-3D7C-25C9-17B44388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E1ECA-FC79-948F-84F9-482E87D1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6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FE513-3401-D407-E07D-4E52388E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DE" dirty="0"/>
              <a:t>Entry position z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4C50-33D4-2BE8-388F-484097D8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endParaRPr lang="en-DE" sz="17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09EE1-464C-1D6D-0C95-A04BC1F3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767772"/>
            <a:ext cx="3248351" cy="2420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F1AEBC-E7B9-E0C5-EC90-F2C2AD88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767774"/>
            <a:ext cx="3248352" cy="242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778BA4-DBD1-6E9D-2172-84DB9FC6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568225"/>
            <a:ext cx="3248352" cy="2428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F2896D-7774-123D-0FD8-1843CA277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70821"/>
            <a:ext cx="3248352" cy="24200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1C1AA-1D42-10FC-4D91-7AC08657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pascal.gutjahr@tu-dortmund.de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557158-0D16-E04F-6885-907EA201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1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CE79E-A397-1466-4309-14BC856D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DE" dirty="0"/>
              <a:t>Center position z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1C725-5AFC-BEE3-9B23-F3E26DA23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endParaRPr lang="en-DE" sz="17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4ACCD7-22B7-F2A5-DABB-095378AB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767772"/>
            <a:ext cx="3248351" cy="2420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E2B46E-F646-E456-B611-0382FA3E8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767774"/>
            <a:ext cx="3248352" cy="242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4CE4E3-323D-B08F-901B-DD4BB3F40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572285"/>
            <a:ext cx="3248352" cy="2420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F9FD3-8549-DE45-5072-186E34CA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70821"/>
            <a:ext cx="3248352" cy="242002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BC50C-A301-B6F6-33DE-7B52B33A75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pascal.gutjahr@tu-dortmund.de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C37F2A-08C3-1848-BE52-9BBD5D4E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398ABA-6574-463B-9D0E-961FBD5B3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A67E7E-E490-B482-B00C-DDAB540C2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370576" cy="2135867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tx1"/>
                </a:solidFill>
              </a:rPr>
              <a:t>Entry position z</a:t>
            </a:r>
            <a:br>
              <a:rPr lang="en-DE" sz="4800" dirty="0">
                <a:solidFill>
                  <a:schemeClr val="tx1"/>
                </a:solidFill>
              </a:rPr>
            </a:br>
            <a:r>
              <a:rPr lang="en-DE" sz="4800" dirty="0">
                <a:solidFill>
                  <a:schemeClr val="tx1"/>
                </a:solidFill>
              </a:rPr>
              <a:t>- different cos(zenith)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6ECD28-3914-5D52-B609-3A72B0E6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3" r="2137" b="-4"/>
          <a:stretch/>
        </p:blipFill>
        <p:spPr>
          <a:xfrm>
            <a:off x="7230746" y="10"/>
            <a:ext cx="4135242" cy="14654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27780-B30D-46BF-8DF4-762E93317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5370576" cy="3095445"/>
          </a:xfrm>
        </p:spPr>
        <p:txBody>
          <a:bodyPr anchor="t">
            <a:normAutofit/>
          </a:bodyPr>
          <a:lstStyle/>
          <a:p>
            <a:endParaRPr lang="en-DE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C1DFD1-FD8D-E63B-C0BF-E9FBE1C528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37" r="3251" b="4"/>
          <a:stretch/>
        </p:blipFill>
        <p:spPr>
          <a:xfrm>
            <a:off x="7230746" y="1570516"/>
            <a:ext cx="4135242" cy="1465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FF11C-58CD-B4AC-D1FD-73C3B654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69" r="4019" b="4"/>
          <a:stretch/>
        </p:blipFill>
        <p:spPr>
          <a:xfrm>
            <a:off x="7230746" y="3124327"/>
            <a:ext cx="4135242" cy="1465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C79C68-30E9-4C33-A439-C5E3362AF5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821" r="767" b="4"/>
          <a:stretch/>
        </p:blipFill>
        <p:spPr>
          <a:xfrm>
            <a:off x="7230745" y="4678138"/>
            <a:ext cx="4135242" cy="146543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320787-6D49-4B03-AD81-917CE818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30744" y="6143574"/>
            <a:ext cx="4135083" cy="72563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55DF5-8416-3005-C253-EAAA6F34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224" y="-12591"/>
            <a:ext cx="826776" cy="720061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/>
              <a:pPr algn="ctr">
                <a:spcAft>
                  <a:spcPts val="600"/>
                </a:spcAft>
              </a:pPr>
              <a:t>7</a:t>
            </a:fld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E2523-55FC-2CE0-075B-0168D60D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9847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78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278130-DFE0-457B-8698-88DF69019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99531B-1681-4D6E-BECB-18325B33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398ABA-6574-463B-9D0E-961FBD5B3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A800A-589C-383B-10A2-CADE05E8B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00" y="540167"/>
            <a:ext cx="5370576" cy="2135867"/>
          </a:xfrm>
        </p:spPr>
        <p:txBody>
          <a:bodyPr anchor="b">
            <a:normAutofit/>
          </a:bodyPr>
          <a:lstStyle/>
          <a:p>
            <a:r>
              <a:rPr lang="en-DE" sz="4800" dirty="0">
                <a:solidFill>
                  <a:schemeClr val="tx1"/>
                </a:solidFill>
              </a:rPr>
              <a:t>Center position z</a:t>
            </a:r>
            <a:br>
              <a:rPr lang="en-DE" sz="4800" dirty="0">
                <a:solidFill>
                  <a:schemeClr val="tx1"/>
                </a:solidFill>
              </a:rPr>
            </a:br>
            <a:r>
              <a:rPr lang="en-DE" sz="4800" dirty="0">
                <a:solidFill>
                  <a:schemeClr val="tx1"/>
                </a:solidFill>
              </a:rPr>
              <a:t>- different cos(zenith)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5B7A70-083E-2161-B32E-886A1480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3" r="4127" b="-4"/>
          <a:stretch/>
        </p:blipFill>
        <p:spPr>
          <a:xfrm>
            <a:off x="7230746" y="10"/>
            <a:ext cx="4135242" cy="14654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98B85-525E-0C6C-FC0A-7BE233A3B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900" y="2880452"/>
            <a:ext cx="5370576" cy="3095445"/>
          </a:xfrm>
        </p:spPr>
        <p:txBody>
          <a:bodyPr anchor="t">
            <a:normAutofit/>
          </a:bodyPr>
          <a:lstStyle/>
          <a:p>
            <a:endParaRPr lang="en-DE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40232C-C5CA-D45E-77CE-E1F66523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48" r="3240" b="4"/>
          <a:stretch/>
        </p:blipFill>
        <p:spPr>
          <a:xfrm>
            <a:off x="7230746" y="1570516"/>
            <a:ext cx="4135242" cy="14654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3620D-550C-4E8F-10E1-918FDA1162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94" r="2994" b="4"/>
          <a:stretch/>
        </p:blipFill>
        <p:spPr>
          <a:xfrm>
            <a:off x="7230746" y="3124327"/>
            <a:ext cx="4135242" cy="1465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D49537-C6C9-F100-4BFD-EF42086FB5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78" r="3810" b="4"/>
          <a:stretch/>
        </p:blipFill>
        <p:spPr>
          <a:xfrm>
            <a:off x="7230745" y="4678138"/>
            <a:ext cx="4135242" cy="14654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320787-6D49-4B03-AD81-917CE818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30744" y="6143574"/>
            <a:ext cx="4135083" cy="725635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C0266-E926-2CBB-6478-8A643B765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224" y="-12591"/>
            <a:ext cx="826776" cy="720061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CD8304E6-5469-594D-85BC-E468E92D2243}" type="slidenum">
              <a:rPr lang="en-US" smtClean="0"/>
              <a:pPr algn="ctr">
                <a:spcAft>
                  <a:spcPts val="600"/>
                </a:spcAft>
              </a:pPr>
              <a:t>8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35FBB-C229-C157-8B14-819C08967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9847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8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A77C-53BF-8D7E-C331-02107748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500968"/>
            <a:ext cx="3649250" cy="5675995"/>
          </a:xfrm>
        </p:spPr>
        <p:txBody>
          <a:bodyPr/>
          <a:lstStyle/>
          <a:p>
            <a:r>
              <a:rPr lang="en-DE" dirty="0"/>
              <a:t>Entry position z</a:t>
            </a:r>
            <a:br>
              <a:rPr lang="en-DE" dirty="0"/>
            </a:br>
            <a:r>
              <a:rPr lang="en-DE" dirty="0"/>
              <a:t>- different cuts on bundle energy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440BD-2D46-9E39-F63E-7CFD22CE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74DA9-106B-D326-9AEF-E0D76101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9B6A20-2FDF-60C9-3CD5-8F552986E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30" y="500968"/>
            <a:ext cx="7772400" cy="1519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4B3EDE-3509-7211-AEE8-7EAA6845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730" y="2044818"/>
            <a:ext cx="7772400" cy="1519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441B7-1E22-CB3F-9CB7-49C451515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090" y="3654255"/>
            <a:ext cx="7772400" cy="1519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BBD1B-E863-BCC1-93FA-00041E588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090" y="5263692"/>
            <a:ext cx="7772400" cy="15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19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14205</TotalTime>
  <Words>681</Words>
  <Application>Microsoft Macintosh PowerPoint</Application>
  <PresentationFormat>Widescreen</PresentationFormat>
  <Paragraphs>124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Akkurat-Bold</vt:lpstr>
      <vt:lpstr>Arial</vt:lpstr>
      <vt:lpstr>Calibri</vt:lpstr>
      <vt:lpstr>Calibri Light</vt:lpstr>
      <vt:lpstr>Helvetica Neue Medium</vt:lpstr>
      <vt:lpstr>Menlo</vt:lpstr>
      <vt:lpstr>Wingdings</vt:lpstr>
      <vt:lpstr>Office</vt:lpstr>
      <vt:lpstr>Measuring the prompt component of the atmospheric muon flux  Pascal Gutjahr </vt:lpstr>
      <vt:lpstr>Definition z-position</vt:lpstr>
      <vt:lpstr>Neutrino: z-vertex</vt:lpstr>
      <vt:lpstr>Level 4: muon filter and 500 TeV bundle energy at surface cut</vt:lpstr>
      <vt:lpstr>Entry position z</vt:lpstr>
      <vt:lpstr>Center position z</vt:lpstr>
      <vt:lpstr>Entry position z - different cos(zenith)</vt:lpstr>
      <vt:lpstr>Center position z - different cos(zenith)</vt:lpstr>
      <vt:lpstr>Entry position z - different cuts on bundle energy at surface</vt:lpstr>
      <vt:lpstr>Center position z - different bundle energy cuts at surface</vt:lpstr>
      <vt:lpstr>2D Entry position z  - cos(zenith)</vt:lpstr>
      <vt:lpstr>2D Center position z - cos(zenith)</vt:lpstr>
      <vt:lpstr>Level 5: quality cuts to improve data-mc</vt:lpstr>
      <vt:lpstr>Entry position z</vt:lpstr>
      <vt:lpstr>Center position z</vt:lpstr>
      <vt:lpstr>Entry position z – different cos(zenith)</vt:lpstr>
      <vt:lpstr>Center position z – different cos(zenith)</vt:lpstr>
      <vt:lpstr>Entry position z  - different bundle energy cuts at surface</vt:lpstr>
      <vt:lpstr>Center position z  - different bundle energy cuts at surface</vt:lpstr>
      <vt:lpstr>2D Entry position  - cos(zenith)</vt:lpstr>
      <vt:lpstr>2D Center position  - cos(zenith)</vt:lpstr>
      <vt:lpstr>2D Entry position  - azimuth</vt:lpstr>
      <vt:lpstr>2D Center position  - azimuth</vt:lpstr>
      <vt:lpstr>2D Entry position  - bundle energy at entry</vt:lpstr>
      <vt:lpstr>2D Center position  - bundle energy at entry</vt:lpstr>
      <vt:lpstr>2D Entry position  - bundle energy at surface </vt:lpstr>
      <vt:lpstr>2D Center position  - bundle energy at entry</vt:lpstr>
      <vt:lpstr>2D Entry position  - leading muon energy at entry</vt:lpstr>
      <vt:lpstr>2D Center position  - leading muon energy at entry</vt:lpstr>
      <vt:lpstr>2D Entry position  - leading muon energy at surface</vt:lpstr>
      <vt:lpstr>2D Center position  - leading muon energy at surface</vt:lpstr>
      <vt:lpstr>2D Entry position - track length in detector</vt:lpstr>
      <vt:lpstr>2D Center position  - track length in detector </vt:lpstr>
      <vt:lpstr>2D Entry position  - total track length</vt:lpstr>
      <vt:lpstr>2D Center position  - total track length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307</cp:revision>
  <cp:lastPrinted>2024-03-17T23:23:36Z</cp:lastPrinted>
  <dcterms:created xsi:type="dcterms:W3CDTF">2023-09-19T10:10:31Z</dcterms:created>
  <dcterms:modified xsi:type="dcterms:W3CDTF">2024-08-27T00:23:31Z</dcterms:modified>
</cp:coreProperties>
</file>